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7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DD94A-1152-4333-A8D3-9B63D6AE449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DFB31-1436-4780-BE58-625E68AE5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3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DFB31-1436-4780-BE58-625E68AE54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46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1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5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2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1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2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7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6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4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6098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76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81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9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9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6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63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6858001"/>
            <a:chOff x="-3176" y="0"/>
            <a:chExt cx="12192000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31" y="3095636"/>
            <a:ext cx="4656119" cy="2741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/>
              <a:t>Step-by-Step Guide for Self-Publishing Success</a:t>
            </a:r>
          </a:p>
          <a:p>
            <a:endParaRPr lang="en-US" sz="1700" dirty="0"/>
          </a:p>
          <a:p>
            <a:endParaRPr lang="en-US" sz="1700" dirty="0"/>
          </a:p>
          <a:p>
            <a:pPr marL="0" indent="0">
              <a:buNone/>
            </a:pPr>
            <a:r>
              <a:rPr lang="en-US" sz="1700" dirty="0"/>
              <a:t>Whitney Williams | Workshop Edition</a:t>
            </a:r>
          </a:p>
        </p:txBody>
      </p:sp>
      <p:pic>
        <p:nvPicPr>
          <p:cNvPr id="5" name="Picture 4" descr="Reading a book and drinking coffee on the table">
            <a:extLst>
              <a:ext uri="{FF2B5EF4-FFF2-40B4-BE49-F238E27FC236}">
                <a16:creationId xmlns:a16="http://schemas.microsoft.com/office/drawing/2014/main" id="{31561AC6-42C3-A010-6384-651B182E7B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17" r="26995"/>
          <a:stretch>
            <a:fillRect/>
          </a:stretch>
        </p:blipFill>
        <p:spPr>
          <a:xfrm>
            <a:off x="4572000" y="10"/>
            <a:ext cx="4569617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09600"/>
            <a:ext cx="487481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753228"/>
            <a:ext cx="3781222" cy="1080938"/>
          </a:xfrm>
        </p:spPr>
        <p:txBody>
          <a:bodyPr>
            <a:normAutofit/>
          </a:bodyPr>
          <a:lstStyle/>
          <a:p>
            <a:r>
              <a:rPr lang="en-US" sz="2800"/>
              <a:t>How to Publish a Book on Amazon KDP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4869180" cy="261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60FEC4-5A28-F276-325A-6FD11C772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31" y="6248400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Step 1: Create or Log Into KDP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255263"/>
            <a:ext cx="6887389" cy="2680925"/>
          </a:xfrm>
        </p:spPr>
        <p:txBody>
          <a:bodyPr/>
          <a:lstStyle/>
          <a:p>
            <a:r>
              <a:rPr dirty="0"/>
              <a:t>Go to kdp.amazon.com</a:t>
            </a:r>
          </a:p>
          <a:p>
            <a:pPr lvl="1"/>
            <a:r>
              <a:rPr dirty="0"/>
              <a:t>Sign in with Amazon account</a:t>
            </a:r>
          </a:p>
          <a:p>
            <a:pPr lvl="1"/>
            <a:r>
              <a:rPr dirty="0"/>
              <a:t>Complete tax + payment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674549-0F19-AD96-2CC7-894764030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949" y="2336873"/>
            <a:ext cx="3632651" cy="3601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58AC8C-C81A-E92E-4004-87C70169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2" y="6227041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D0669C1-CDCE-41C7-A9AB-65D9119F8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2" y="0"/>
            <a:ext cx="9144000" cy="6858001"/>
            <a:chOff x="-3176" y="0"/>
            <a:chExt cx="12192000" cy="6858001"/>
          </a:xfrm>
        </p:grpSpPr>
        <p:sp useBgFill="1">
          <p:nvSpPr>
            <p:cNvPr id="24" name="Rectangle 23">
              <a:extLst>
                <a:ext uri="{FF2B5EF4-FFF2-40B4-BE49-F238E27FC236}">
                  <a16:creationId xmlns:a16="http://schemas.microsoft.com/office/drawing/2014/main" id="{1F80B4EE-271C-45C6-9338-555D3B0C4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FCF3DCC-E585-4F88-8F8B-4EABFEF06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1AACF4D-AF22-463C-97CE-C34F0783C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09600"/>
            <a:ext cx="487481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753228"/>
            <a:ext cx="4224186" cy="1080938"/>
          </a:xfrm>
        </p:spPr>
        <p:txBody>
          <a:bodyPr>
            <a:normAutofit/>
          </a:bodyPr>
          <a:lstStyle/>
          <a:p>
            <a:r>
              <a:rPr lang="en-US" sz="3300"/>
              <a:t>Step 2: Click 'Create' on Bookshelf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524329A-37E7-4025-B6E9-A97D40536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4869180" cy="26171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75" y="2773929"/>
            <a:ext cx="4224185" cy="1310142"/>
          </a:xfrm>
        </p:spPr>
        <p:txBody>
          <a:bodyPr>
            <a:normAutofit/>
          </a:bodyPr>
          <a:lstStyle/>
          <a:p>
            <a:r>
              <a:rPr lang="en-US" sz="1700" dirty="0"/>
              <a:t>Choose: Kindle eBook, Paperback, or Hardcover</a:t>
            </a:r>
          </a:p>
          <a:p>
            <a:pPr lvl="1"/>
            <a:r>
              <a:rPr lang="en-US" sz="1700" dirty="0"/>
              <a:t>Opens 3-step publishing process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6CFCDE-EB90-141F-786E-D5005F55C4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819" b="-6"/>
          <a:stretch>
            <a:fillRect/>
          </a:stretch>
        </p:blipFill>
        <p:spPr>
          <a:xfrm>
            <a:off x="5012132" y="3284161"/>
            <a:ext cx="3903328" cy="283608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E24E7E-E76B-6C01-61C6-FAFE69C091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7" t="96" b="-93"/>
          <a:stretch>
            <a:fillRect/>
          </a:stretch>
        </p:blipFill>
        <p:spPr>
          <a:xfrm>
            <a:off x="4966367" y="900929"/>
            <a:ext cx="3994858" cy="215373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5842A9-1452-662C-435E-5AE4EB3D7E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6" y="6239845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Step 3: Enter Book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72383"/>
            <a:ext cx="6887389" cy="2863805"/>
          </a:xfrm>
        </p:spPr>
        <p:txBody>
          <a:bodyPr/>
          <a:lstStyle/>
          <a:p>
            <a:r>
              <a:rPr lang="en-US" dirty="0"/>
              <a:t>Add Title + Subtitle</a:t>
            </a:r>
          </a:p>
          <a:p>
            <a:pPr lvl="1"/>
            <a:r>
              <a:rPr lang="en-US" dirty="0"/>
              <a:t>Add Author Name</a:t>
            </a:r>
          </a:p>
          <a:p>
            <a:pPr lvl="1"/>
            <a:r>
              <a:rPr lang="en-US" dirty="0"/>
              <a:t>Write Description</a:t>
            </a:r>
          </a:p>
          <a:p>
            <a:pPr lvl="1"/>
            <a:r>
              <a:rPr lang="en-US" dirty="0"/>
              <a:t>Enter 7 Keywords</a:t>
            </a:r>
          </a:p>
          <a:p>
            <a:pPr lvl="1"/>
            <a:r>
              <a:rPr lang="en-US" dirty="0"/>
              <a:t>Select Categories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B9086-75FB-23C6-4775-C32A0520E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199" y="4734457"/>
            <a:ext cx="4262045" cy="13703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A7599E-255E-7487-17B2-BDA9EF30E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200" y="2476451"/>
            <a:ext cx="4262045" cy="1905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569107-EBA3-3D65-4CDF-CE02F8C48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8" y="6268910"/>
            <a:ext cx="738836" cy="5264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Step 4: Upload Manuscript &amp;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Upload interior file (PDF for paperback)</a:t>
            </a:r>
          </a:p>
          <a:p>
            <a:pPr lvl="1"/>
            <a:r>
              <a:t>Upload full cover file</a:t>
            </a:r>
          </a:p>
          <a:p>
            <a:pPr lvl="1"/>
            <a:r>
              <a:t>Use Print Previewer to check formatting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738EC-F566-138B-7C4B-222453725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111" y="3840426"/>
            <a:ext cx="5251777" cy="2377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D40D95-DE27-F495-D100-D4ADCB7EA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2" y="6217919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61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09600"/>
            <a:ext cx="3719321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753228"/>
            <a:ext cx="3102093" cy="1080938"/>
          </a:xfrm>
        </p:spPr>
        <p:txBody>
          <a:bodyPr>
            <a:normAutofit/>
          </a:bodyPr>
          <a:lstStyle/>
          <a:p>
            <a:r>
              <a:rPr lang="en-US" sz="2100"/>
              <a:t>Step 5: Set Pricing &amp; Royalties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1"/>
            <a:ext cx="3717036" cy="19978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0" y="2336873"/>
            <a:ext cx="3102093" cy="3599316"/>
          </a:xfrm>
        </p:spPr>
        <p:txBody>
          <a:bodyPr>
            <a:normAutofit/>
          </a:bodyPr>
          <a:lstStyle/>
          <a:p>
            <a:r>
              <a:rPr lang="en-US" sz="1600"/>
              <a:t>Choose royalty option (35% or 70%)</a:t>
            </a:r>
          </a:p>
          <a:p>
            <a:pPr lvl="1"/>
            <a:r>
              <a:rPr lang="en-US" sz="1600"/>
              <a:t>Select territories</a:t>
            </a:r>
          </a:p>
          <a:p>
            <a:pPr lvl="1"/>
            <a:r>
              <a:rPr lang="en-US" sz="1600"/>
              <a:t>Set list price</a:t>
            </a:r>
          </a:p>
          <a:p>
            <a:pPr lvl="1"/>
            <a:r>
              <a:rPr lang="en-US" sz="1600"/>
              <a:t>Review royalty calculator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69C358-D060-B27F-8416-CB8F48DC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067" y="1966008"/>
            <a:ext cx="4727351" cy="289550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9F7289-6539-C50D-48D9-685436ABA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2" y="6248400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Step 6: Publish Your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Click 'Publish Your Book'</a:t>
            </a:r>
          </a:p>
          <a:p>
            <a:pPr lvl="1"/>
            <a:r>
              <a:rPr dirty="0"/>
              <a:t>Review takes 24–72 hours</a:t>
            </a:r>
          </a:p>
          <a:p>
            <a:pPr lvl="1"/>
            <a:r>
              <a:rPr dirty="0"/>
              <a:t>Status changes from Draft → Live</a:t>
            </a:r>
            <a:endParaRPr lang="en-US" dirty="0"/>
          </a:p>
          <a:p>
            <a:pPr lvl="1"/>
            <a:r>
              <a:rPr lang="en-US" dirty="0"/>
              <a:t>Check email for and errors needing fixed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3FB56-7BA1-EBBB-D236-F4D2877DA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211" y="4073052"/>
            <a:ext cx="4991100" cy="2095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0D12B6-8A76-EA84-E1A5-9C65461E7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1" y="6289833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0FA309-807F-4C17-98EF-A3BA7388E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A87B-CAE9-4F8F-B293-28388E45D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FA1749-B91A-40E7-AD01-0B9C9C6AF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3395" y="0"/>
            <a:ext cx="5664708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7A934F-FFF7-4353-83D3-4EF66E9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6045"/>
            <a:ext cx="3723894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0676C8-6DE8-47DD-9A23-D42063A12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8764"/>
            <a:ext cx="3723424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2063262"/>
            <a:ext cx="2804460" cy="2661052"/>
          </a:xfrm>
        </p:spPr>
        <p:txBody>
          <a:bodyPr>
            <a:normAutofit/>
          </a:bodyPr>
          <a:lstStyle/>
          <a:p>
            <a:pPr algn="r"/>
            <a:r>
              <a:rPr lang="en-US" sz="3800">
                <a:solidFill>
                  <a:srgbClr val="FFFFFF"/>
                </a:solidFill>
              </a:rPr>
              <a:t>After Publishing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996" y="661106"/>
            <a:ext cx="4693021" cy="5503101"/>
          </a:xfrm>
        </p:spPr>
        <p:txBody>
          <a:bodyPr anchor="ctr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Order author copy</a:t>
            </a:r>
          </a:p>
          <a:p>
            <a:pPr lvl="1"/>
            <a:r>
              <a:rPr lang="en-US" sz="1700">
                <a:solidFill>
                  <a:srgbClr val="FFFFFF"/>
                </a:solidFill>
              </a:rPr>
              <a:t>Share Amazon link</a:t>
            </a:r>
          </a:p>
          <a:p>
            <a:pPr lvl="1"/>
            <a:r>
              <a:rPr lang="en-US" sz="1700">
                <a:solidFill>
                  <a:srgbClr val="FFFFFF"/>
                </a:solidFill>
              </a:rPr>
              <a:t>Collect reviews</a:t>
            </a:r>
          </a:p>
          <a:p>
            <a:pPr lvl="1"/>
            <a:r>
              <a:rPr lang="en-US" sz="1700">
                <a:solidFill>
                  <a:srgbClr val="FFFFFF"/>
                </a:solidFill>
              </a:rPr>
              <a:t>Add to website + social media</a:t>
            </a:r>
          </a:p>
          <a:p>
            <a:pPr lvl="1"/>
            <a:r>
              <a:rPr lang="en-US" sz="1700">
                <a:solidFill>
                  <a:srgbClr val="FFFFFF"/>
                </a:solidFill>
              </a:rPr>
              <a:t>Run ads (optional)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1238F7-837D-D178-825E-469609851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2" y="6264810"/>
            <a:ext cx="737680" cy="5303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1"/>
            <a:ext cx="6726063" cy="27594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2590078"/>
            <a:ext cx="672606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3786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1606" y="0"/>
            <a:ext cx="25523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2"/>
            <a:ext cx="6832905" cy="246557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683290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42D913-98A2-E850-1020-2A8C0752D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2" y="2733709"/>
            <a:ext cx="5743344" cy="13730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800">
                <a:solidFill>
                  <a:srgbClr val="FFFFFF"/>
                </a:solidFill>
              </a:rPr>
              <a:t>Congratulations you are now a published author!!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682C9-2923-814F-F041-BA60D95D3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099" y="5266944"/>
            <a:ext cx="5478114" cy="122319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r"/>
            <a:r>
              <a:rPr lang="en-US" sz="2000" dirty="0"/>
              <a:t>For other free resources, events, &amp; books, and more, subscribe to Whitney Williams:</a:t>
            </a:r>
          </a:p>
          <a:p>
            <a:pPr algn="r"/>
            <a:endParaRPr lang="en-US" sz="2000" dirty="0"/>
          </a:p>
          <a:p>
            <a:pPr algn="r"/>
            <a:r>
              <a:rPr lang="en-US" sz="2000" dirty="0"/>
              <a:t> WhitneyWilliamsWrites.net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117FB5-4D2E-BC6B-E776-2DF4E32B0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0" y="6246336"/>
            <a:ext cx="737680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35</TotalTime>
  <Words>214</Words>
  <Application>Microsoft Office PowerPoint</Application>
  <PresentationFormat>On-screen Show (4:3)</PresentationFormat>
  <Paragraphs>43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Trebuchet MS</vt:lpstr>
      <vt:lpstr>Berlin</vt:lpstr>
      <vt:lpstr>How to Publish a Book on Amazon KDP</vt:lpstr>
      <vt:lpstr>Step 1: Create or Log Into KDP Account</vt:lpstr>
      <vt:lpstr>Step 2: Click 'Create' on Bookshelf</vt:lpstr>
      <vt:lpstr>Step 3: Enter Book Details</vt:lpstr>
      <vt:lpstr>Step 4: Upload Manuscript &amp; Cover</vt:lpstr>
      <vt:lpstr>Step 5: Set Pricing &amp; Royalties</vt:lpstr>
      <vt:lpstr>Step 6: Publish Your Book</vt:lpstr>
      <vt:lpstr>After Publishing</vt:lpstr>
      <vt:lpstr>Congratulations you are now a published author!!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Williams, Whitney</cp:lastModifiedBy>
  <cp:revision>2</cp:revision>
  <dcterms:created xsi:type="dcterms:W3CDTF">2013-01-27T09:14:16Z</dcterms:created>
  <dcterms:modified xsi:type="dcterms:W3CDTF">2026-02-10T18:19:26Z</dcterms:modified>
  <cp:category/>
</cp:coreProperties>
</file>